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3" r:id="rId4"/>
  </p:sldMasterIdLst>
  <p:sldIdLst>
    <p:sldId id="257" r:id="rId5"/>
    <p:sldId id="263" r:id="rId6"/>
    <p:sldId id="262" r:id="rId7"/>
    <p:sldId id="267" r:id="rId8"/>
    <p:sldId id="272" r:id="rId9"/>
    <p:sldId id="268" r:id="rId10"/>
    <p:sldId id="269" r:id="rId11"/>
    <p:sldId id="270" r:id="rId12"/>
    <p:sldId id="273" r:id="rId13"/>
    <p:sldId id="274" r:id="rId14"/>
    <p:sldId id="276" r:id="rId15"/>
    <p:sldId id="277" r:id="rId16"/>
    <p:sldId id="275" r:id="rId17"/>
    <p:sldId id="278" r:id="rId18"/>
    <p:sldId id="279" r:id="rId19"/>
    <p:sldId id="280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19" autoAdjust="0"/>
  </p:normalViewPr>
  <p:slideViewPr>
    <p:cSldViewPr snapToGrid="0">
      <p:cViewPr varScale="1">
        <p:scale>
          <a:sx n="105" d="100"/>
          <a:sy n="105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A0C0817-A112-4847-8014-A94B7D2A4EA3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72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5062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6982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94109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169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94108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54802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22151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5219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73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8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07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271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36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5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798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6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6FA2B21-3FCD-4721-B95C-427943F6112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0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hyperlink" Target="https://www.swflmun.org/position-paper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743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8184" y="821204"/>
            <a:ext cx="7937653" cy="292608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2"/>
                </a:solidFill>
              </a:rPr>
              <a:t>Suggestions for Writing a Great </a:t>
            </a:r>
            <a:br>
              <a:rPr lang="en-US" sz="6000" b="1" dirty="0">
                <a:solidFill>
                  <a:schemeClr val="bg2"/>
                </a:solidFill>
              </a:rPr>
            </a:br>
            <a:r>
              <a:rPr lang="en-US" sz="6000" b="1" dirty="0">
                <a:solidFill>
                  <a:schemeClr val="bg2"/>
                </a:solidFill>
              </a:rPr>
              <a:t>Position Paper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02" y="5361914"/>
            <a:ext cx="4775075" cy="8065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bg2"/>
                </a:solidFill>
              </a:rPr>
              <a:t>Paula Himowitz</a:t>
            </a: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bg2"/>
                </a:solidFill>
              </a:rPr>
              <a:t>Chair, SWFLMUN Position Paper Readers’ Team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39468B-8D5F-D564-F8C2-253F43B44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-31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364"/>
    </mc:Choice>
    <mc:Fallback xmlns="">
      <p:transition spd="slow" advTm="6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822E2-79C2-8A6E-A9FA-8DD1C07A05CC}"/>
              </a:ext>
            </a:extLst>
          </p:cNvPr>
          <p:cNvSpPr txBox="1"/>
          <p:nvPr/>
        </p:nvSpPr>
        <p:spPr>
          <a:xfrm>
            <a:off x="3255264" y="877824"/>
            <a:ext cx="618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How the Papers are Ranked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B50F1-4EEE-F5DE-2F46-32BD7F0317FB}"/>
              </a:ext>
            </a:extLst>
          </p:cNvPr>
          <p:cNvSpPr txBox="1"/>
          <p:nvPr/>
        </p:nvSpPr>
        <p:spPr>
          <a:xfrm>
            <a:off x="1133856" y="1682496"/>
            <a:ext cx="949035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There are no specific ranking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 suggest Readers might use a process that assigns</a:t>
            </a:r>
          </a:p>
          <a:p>
            <a:r>
              <a:rPr lang="en-US" sz="3200" dirty="0"/>
              <a:t>   10 points to each section of the paper and an additional </a:t>
            </a:r>
          </a:p>
          <a:p>
            <a:r>
              <a:rPr lang="en-US" sz="3200" dirty="0"/>
              <a:t>   10 points for correct English usage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 other words, a total of 40 possible points could be </a:t>
            </a:r>
          </a:p>
          <a:p>
            <a:r>
              <a:rPr lang="en-US" sz="3200" dirty="0"/>
              <a:t>    assigned to a paper</a:t>
            </a:r>
          </a:p>
          <a:p>
            <a:endParaRPr lang="en-US" sz="800" dirty="0"/>
          </a:p>
          <a:p>
            <a:r>
              <a:rPr lang="en-US" sz="3200" b="1" dirty="0"/>
              <a:t>HINT:  Write to the ranking methodology that most </a:t>
            </a:r>
          </a:p>
          <a:p>
            <a:r>
              <a:rPr lang="en-US" sz="3200" b="1" dirty="0"/>
              <a:t>              Readers use</a:t>
            </a:r>
          </a:p>
          <a:p>
            <a:endParaRPr lang="en-US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B0D86E-FE96-945D-9CF2-878E62F74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2143" y="-9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9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88"/>
    </mc:Choice>
    <mc:Fallback>
      <p:transition spd="slow" advTm="84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4FDC5B-CC76-2547-1DAC-36D06FE0967D}"/>
              </a:ext>
            </a:extLst>
          </p:cNvPr>
          <p:cNvSpPr txBox="1"/>
          <p:nvPr/>
        </p:nvSpPr>
        <p:spPr>
          <a:xfrm>
            <a:off x="686666" y="987552"/>
            <a:ext cx="10940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HINT:  Spend most of the paper writing about what is most important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D21D0-CE4C-F4A3-B998-2C0DAFA94B0E}"/>
              </a:ext>
            </a:extLst>
          </p:cNvPr>
          <p:cNvSpPr txBox="1"/>
          <p:nvPr/>
        </p:nvSpPr>
        <p:spPr>
          <a:xfrm>
            <a:off x="832505" y="1874520"/>
            <a:ext cx="1049902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Statement of Issue: Short, clear and concise. Make it easy on the Reader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Background: Provide background only as it pertains to the specific </a:t>
            </a:r>
          </a:p>
          <a:p>
            <a:r>
              <a:rPr lang="en-US" sz="2800" dirty="0"/>
              <a:t>    issue and to your country. Keep technical explanations short and simple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Proposed Action on the Issue: !!! Most Important Section !!!  </a:t>
            </a:r>
          </a:p>
          <a:p>
            <a:r>
              <a:rPr lang="en-US" sz="2800" dirty="0"/>
              <a:t>   State your proposal in a short, clear topic sentence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Flesh out this section with more detail on the proposal and with</a:t>
            </a:r>
          </a:p>
          <a:p>
            <a:pPr lvl="1"/>
            <a:r>
              <a:rPr lang="en-US" sz="2800" dirty="0"/>
              <a:t>    ideas on how the proposal could be implemented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85B99D-5A7D-4341-6F3F-F267AA352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7097" y="-149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3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00"/>
    </mc:Choice>
    <mc:Fallback>
      <p:transition spd="slow" advTm="8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CE2FB4-8CA4-45A1-ACBE-1DA756CA8EF4}"/>
              </a:ext>
            </a:extLst>
          </p:cNvPr>
          <p:cNvSpPr txBox="1"/>
          <p:nvPr/>
        </p:nvSpPr>
        <p:spPr>
          <a:xfrm>
            <a:off x="4940074" y="1051560"/>
            <a:ext cx="2311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Sourcing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C636C-45F1-B12F-8C7E-EFDF7D1430DB}"/>
              </a:ext>
            </a:extLst>
          </p:cNvPr>
          <p:cNvSpPr txBox="1"/>
          <p:nvPr/>
        </p:nvSpPr>
        <p:spPr>
          <a:xfrm>
            <a:off x="1583386" y="2066544"/>
            <a:ext cx="902522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Sources may be noted at the bottom of your paper </a:t>
            </a:r>
          </a:p>
          <a:p>
            <a:r>
              <a:rPr lang="en-US" sz="3200" dirty="0"/>
              <a:t>or on a second page. Only citations may be on that</a:t>
            </a:r>
          </a:p>
          <a:p>
            <a:r>
              <a:rPr lang="en-US" sz="3200" dirty="0"/>
              <a:t>second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 aren’t picky on format for citations, BUT</a:t>
            </a:r>
          </a:p>
          <a:p>
            <a:pPr lvl="1"/>
            <a:r>
              <a:rPr lang="en-US" sz="3200" dirty="0"/>
              <a:t>DO NOT PLAGIARIZE. This is a serious issue.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If we find any section of any paper is copied </a:t>
            </a:r>
          </a:p>
          <a:p>
            <a:pPr lvl="1"/>
            <a:r>
              <a:rPr lang="en-US" sz="3200" dirty="0"/>
              <a:t>      without attribution, the paper will be disqualified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66ADF4-C949-58FD-0BE5-16D4B9E71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4696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8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8"/>
    </mc:Choice>
    <mc:Fallback>
      <p:transition spd="slow" advTm="19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DA2C5C-0BA0-8B8A-1D42-72FD2FBE084D}"/>
              </a:ext>
            </a:extLst>
          </p:cNvPr>
          <p:cNvSpPr txBox="1"/>
          <p:nvPr/>
        </p:nvSpPr>
        <p:spPr>
          <a:xfrm>
            <a:off x="1554480" y="1856232"/>
            <a:ext cx="8759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Proofread your paper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Don’t rely on spell-check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Reread you paper before you send it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Make sure you use complete sentences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Don’t think big words are necessarily a bonus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Don’t panic if English isn’t your first language.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Proofread your paper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4503B-C600-D25B-89C8-95E9A8D3B753}"/>
              </a:ext>
            </a:extLst>
          </p:cNvPr>
          <p:cNvSpPr txBox="1"/>
          <p:nvPr/>
        </p:nvSpPr>
        <p:spPr>
          <a:xfrm>
            <a:off x="1483825" y="877563"/>
            <a:ext cx="9541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HINT: Try for all 10 Points for Correct English Usage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F8E594-C49B-F7E1-1475-39A32F428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-198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5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33"/>
    </mc:Choice>
    <mc:Fallback>
      <p:transition spd="slow" advTm="49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0E92A3-9BE1-0DB2-24B6-52518AC2CCFA}"/>
              </a:ext>
            </a:extLst>
          </p:cNvPr>
          <p:cNvSpPr txBox="1"/>
          <p:nvPr/>
        </p:nvSpPr>
        <p:spPr>
          <a:xfrm>
            <a:off x="987552" y="658136"/>
            <a:ext cx="106504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More Hints</a:t>
            </a:r>
          </a:p>
          <a:p>
            <a:r>
              <a:rPr lang="en-US" sz="2800" b="1" dirty="0"/>
              <a:t>If you are kind to the Readers, they are more likely to be kind to you!</a:t>
            </a:r>
          </a:p>
          <a:p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9D699-501F-24D1-FF50-819585371FA3}"/>
              </a:ext>
            </a:extLst>
          </p:cNvPr>
          <p:cNvSpPr txBox="1"/>
          <p:nvPr/>
        </p:nvSpPr>
        <p:spPr>
          <a:xfrm>
            <a:off x="1451616" y="1892808"/>
            <a:ext cx="10091160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your paper easy to read and understand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Keep your sentences short and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Stay focused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Write a strong topic sentence for each section so the Reader knows what </a:t>
            </a:r>
          </a:p>
          <a:p>
            <a:r>
              <a:rPr lang="en-US" sz="2400" dirty="0"/>
              <a:t>    comes next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Carefully proofread your 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r>
              <a:rPr lang="en-US" sz="2400" dirty="0"/>
              <a:t>Remember to write as a delegate from your specific country. Keep that perspective </a:t>
            </a:r>
          </a:p>
          <a:p>
            <a:r>
              <a:rPr lang="en-US" sz="2400" dirty="0"/>
              <a:t>apparent.</a:t>
            </a:r>
          </a:p>
          <a:p>
            <a:endParaRPr lang="en-US" sz="2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1A691D-477C-D07E-4AE2-94FCDAD7B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8032" y="-183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1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69"/>
    </mc:Choice>
    <mc:Fallback>
      <p:transition spd="slow" advTm="63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62D60C-B8F5-E9E2-1A1A-9B3761EE1554}"/>
              </a:ext>
            </a:extLst>
          </p:cNvPr>
          <p:cNvSpPr txBox="1"/>
          <p:nvPr/>
        </p:nvSpPr>
        <p:spPr>
          <a:xfrm>
            <a:off x="786384" y="1033272"/>
            <a:ext cx="23548714" cy="5287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  <a:endParaRPr lang="en-US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Write in your best, clearest English and PROOFREAD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Write a clear, concise statement of Issue and Position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Provide brief background on the issue and your country’s 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previous response to it. Stay focused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Clearly explain your Proposed Action using a strong topic 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sentence followed by the specific points recommended and 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plan for implementation</a:t>
            </a:r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C9EF1C-5319-F923-EBAE-562DA3D5B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1608" y="104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8"/>
    </mc:Choice>
    <mc:Fallback>
      <p:transition spd="slow" advTm="11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DCA8DC-0E43-46A2-0A17-BEAD86DBACF0}"/>
              </a:ext>
            </a:extLst>
          </p:cNvPr>
          <p:cNvSpPr txBox="1"/>
          <p:nvPr/>
        </p:nvSpPr>
        <p:spPr>
          <a:xfrm>
            <a:off x="2852928" y="2679192"/>
            <a:ext cx="70134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GOOD LUCK !!!!</a:t>
            </a:r>
          </a:p>
        </p:txBody>
      </p:sp>
    </p:spTree>
    <p:extLst>
      <p:ext uri="{BB962C8B-B14F-4D97-AF65-F5344CB8AC3E}">
        <p14:creationId xmlns:p14="http://schemas.microsoft.com/office/powerpoint/2010/main" val="336746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09B9974-F4E1-3E66-AD0C-0D95A1B95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389" y="385011"/>
            <a:ext cx="7764379" cy="612808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CDDD87-1C1E-64F1-0B3B-2F3006C21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-149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3"/>
    </mc:Choice>
    <mc:Fallback xmlns="">
      <p:transition spd="slow" advTm="3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5A1DE-864A-CEA6-DEBE-D5B3AA042B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42938"/>
            <a:ext cx="10058400" cy="990600"/>
          </a:xfrm>
        </p:spPr>
        <p:txBody>
          <a:bodyPr>
            <a:normAutofit/>
          </a:bodyPr>
          <a:lstStyle/>
          <a:p>
            <a:r>
              <a:rPr lang="en-US" sz="4000" dirty="0"/>
              <a:t>Your best source of information is always: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849D1-7B94-8E8F-BCFA-ACB3102AB6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64888" y="1823611"/>
            <a:ext cx="10058400" cy="4162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hlinkClick r:id="rId4"/>
              </a:rPr>
              <a:t>https://www.swflmun.org/position-papers</a:t>
            </a:r>
            <a:r>
              <a:rPr lang="en-US" sz="3600" dirty="0"/>
              <a:t>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200" dirty="0"/>
              <a:t>Or go to swflmun.org and click on Delegates and then Position Papers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Also check out Research Tools and Additional Research Information under the Delegates tab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8531ED-8C36-A714-5BCC-25CB4EE4C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0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9"/>
    </mc:Choice>
    <mc:Fallback xmlns="">
      <p:transition spd="slow" advTm="1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A44CC-252B-DC1E-3D2B-74CCDB7E2D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42938"/>
            <a:ext cx="10058400" cy="63658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To Summarize the Web Page: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E76A1-601D-18AD-FB35-598E3A183D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2752" y="1477420"/>
            <a:ext cx="10058400" cy="4581525"/>
          </a:xfrm>
        </p:spPr>
        <p:txBody>
          <a:bodyPr>
            <a:noAutofit/>
          </a:bodyPr>
          <a:lstStyle/>
          <a:p>
            <a:r>
              <a:rPr lang="en-US" sz="2800" dirty="0"/>
              <a:t>A delegate must write a position paper to qualify for any cash award</a:t>
            </a:r>
          </a:p>
          <a:p>
            <a:r>
              <a:rPr lang="en-US" sz="2800" dirty="0"/>
              <a:t>1 delegate = 1 position paper; should be on the topic of the committee where he/she will compete</a:t>
            </a:r>
          </a:p>
          <a:p>
            <a:r>
              <a:rPr lang="en-US" sz="2800" dirty="0"/>
              <a:t>1 paper = 1 8.5 x 11 inch page with margins as specified; only source notes may be on a second page</a:t>
            </a:r>
          </a:p>
          <a:p>
            <a:r>
              <a:rPr lang="en-US" sz="2800" dirty="0"/>
              <a:t>Use Times New Roman or Arial 12 point type</a:t>
            </a:r>
          </a:p>
          <a:p>
            <a:r>
              <a:rPr lang="en-US" sz="2800" dirty="0"/>
              <a:t>Follow instructions for the header and file name</a:t>
            </a:r>
          </a:p>
          <a:p>
            <a:r>
              <a:rPr lang="en-US" sz="2800" dirty="0"/>
              <a:t>Failure to follow any of these instructions may result in your paper being disqualified.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85C174-AECC-F32D-8758-BA083713E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1152" y="189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43"/>
    </mc:Choice>
    <mc:Fallback xmlns="">
      <p:transition spd="slow" advTm="123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10F48-F7DD-A316-9F9C-4B13C7517244}"/>
              </a:ext>
            </a:extLst>
          </p:cNvPr>
          <p:cNvSpPr txBox="1"/>
          <p:nvPr/>
        </p:nvSpPr>
        <p:spPr>
          <a:xfrm>
            <a:off x="2538984" y="960120"/>
            <a:ext cx="6970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Three Sections to the Paper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A12C73-7F2D-C9A2-3EC6-54181922B0DD}"/>
              </a:ext>
            </a:extLst>
          </p:cNvPr>
          <p:cNvSpPr txBox="1"/>
          <p:nvPr/>
        </p:nvSpPr>
        <p:spPr>
          <a:xfrm>
            <a:off x="1819656" y="2368296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Issue and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Background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Proposed Action on the Issue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CEE579-E4E1-4CEB-244E-888017FD2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732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4"/>
    </mc:Choice>
    <mc:Fallback xmlns="">
      <p:transition spd="slow" advTm="8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ACC2-660D-96B5-6EB8-393690ED18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5815" y="747713"/>
            <a:ext cx="10058400" cy="976312"/>
          </a:xfrm>
        </p:spPr>
        <p:txBody>
          <a:bodyPr>
            <a:norm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Three Sections:  Section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9006A-0D6B-B677-20CB-5691C4E018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4332" y="2119236"/>
            <a:ext cx="10058400" cy="3849687"/>
          </a:xfrm>
        </p:spPr>
        <p:txBody>
          <a:bodyPr>
            <a:norm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4000" dirty="0"/>
              <a:t> ISSUE AND POSITION</a:t>
            </a:r>
          </a:p>
          <a:p>
            <a:pPr marL="1131570" lvl="1" indent="-857250">
              <a:buFont typeface="+mj-lt"/>
              <a:buAutoNum type="romanLcPeriod"/>
            </a:pPr>
            <a:r>
              <a:rPr lang="en-US" sz="4000" dirty="0"/>
              <a:t>Keep it short and concise</a:t>
            </a:r>
          </a:p>
          <a:p>
            <a:pPr marL="674370" lvl="1" indent="-400050">
              <a:buFont typeface="+mj-lt"/>
              <a:buAutoNum type="romanLcPeriod"/>
            </a:pPr>
            <a:r>
              <a:rPr lang="en-US" sz="4000" dirty="0"/>
              <a:t>    State the position of the country you       represent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8AB13-C886-F610-9E20-E1781BE7E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7056" y="13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1"/>
    </mc:Choice>
    <mc:Fallback xmlns="">
      <p:transition spd="slow" advTm="2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8CEE-5E3D-78D6-09CD-0F6352F836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42938"/>
            <a:ext cx="10058400" cy="6889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Three Sections:  Section Two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1769-C912-6314-7742-A27275245D8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82029" y="1793798"/>
            <a:ext cx="10058400" cy="4137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II. BACKGROUND INFORMATION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dirty="0" err="1"/>
              <a:t>i</a:t>
            </a:r>
            <a:r>
              <a:rPr lang="en-US" sz="2800" dirty="0"/>
              <a:t>. Provide only information that pertains to the specific issue you will be discussing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700" dirty="0"/>
              <a:t>Why is the issue important?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700" dirty="0"/>
              <a:t>What has your country done to address the issue in the past?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700" dirty="0"/>
              <a:t>What needs to be done now?  Why?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BCE94B-86DF-9534-E465-E093ADF9B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9509" y="94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79"/>
    </mc:Choice>
    <mc:Fallback xmlns="">
      <p:transition spd="slow" advTm="34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84684-2E1D-63DB-4125-B869EDA896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785961"/>
            <a:ext cx="10058400" cy="71037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Three Sections:  Section Three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5E0C0-9583-AB16-A6BC-6C623A199C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82029" y="1686157"/>
            <a:ext cx="10058400" cy="4333875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III. PROPOSED ACTION ON THE ISSUE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3200" dirty="0"/>
              <a:t>What actions are you going to propose in committee on this issue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3200" dirty="0"/>
              <a:t>How are you going to implement the action you are proposing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3200" dirty="0"/>
              <a:t>Why is this a good idea?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0B2E73-A7F3-0DC8-76D9-FBB508CAC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-19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40"/>
    </mc:Choice>
    <mc:Fallback xmlns="">
      <p:transition spd="slow" advTm="33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09F410-D8C8-45CD-4587-CC0E77BF57BF}"/>
              </a:ext>
            </a:extLst>
          </p:cNvPr>
          <p:cNvSpPr txBox="1"/>
          <p:nvPr/>
        </p:nvSpPr>
        <p:spPr>
          <a:xfrm>
            <a:off x="1097280" y="1014984"/>
            <a:ext cx="9994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 Little More Background on the Position Paper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0728B-2639-7174-4A74-A3C3B5FA58A9}"/>
              </a:ext>
            </a:extLst>
          </p:cNvPr>
          <p:cNvSpPr txBox="1"/>
          <p:nvPr/>
        </p:nvSpPr>
        <p:spPr>
          <a:xfrm>
            <a:off x="1874520" y="1956816"/>
            <a:ext cx="93085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Over 200 Position Papers are submitted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Position Paper Readers are all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Each Reader gets about 20 papers, chosen randomly, to read and rank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Each paper is read and ranked by at least two readers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20 top ranked papers go to a larger group of second level readers who determine the final ranking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4FD603-CA4C-0497-C143-9C70C6EE2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100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1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09"/>
    </mc:Choice>
    <mc:Fallback>
      <p:transition spd="slow" advTm="8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7651BA-F45C-4845-9AB3-E0A65B39F5E1}">
  <ds:schemaRefs>
    <ds:schemaRef ds:uri="http://purl.org/dc/terms/"/>
    <ds:schemaRef ds:uri="http://schemas.openxmlformats.org/package/2006/metadata/core-properties"/>
    <ds:schemaRef ds:uri="71af3243-3dd4-4a8d-8c0d-dd76da1f02a5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664</TotalTime>
  <Words>767</Words>
  <Application>Microsoft Office PowerPoint</Application>
  <PresentationFormat>Widescreen</PresentationFormat>
  <Paragraphs>106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Aharoni</vt:lpstr>
      <vt:lpstr>Arial</vt:lpstr>
      <vt:lpstr>Courier New</vt:lpstr>
      <vt:lpstr>Garamond</vt:lpstr>
      <vt:lpstr>Wingdings</vt:lpstr>
      <vt:lpstr>Organic</vt:lpstr>
      <vt:lpstr>Suggestions for Writing a Great  Position Paper</vt:lpstr>
      <vt:lpstr>PowerPoint Presentation</vt:lpstr>
      <vt:lpstr>Your best source of information is always:</vt:lpstr>
      <vt:lpstr>To Summarize the Web Page:</vt:lpstr>
      <vt:lpstr>PowerPoint Presentation</vt:lpstr>
      <vt:lpstr>Three Sections:  Section One</vt:lpstr>
      <vt:lpstr>Three Sections:  Section Two</vt:lpstr>
      <vt:lpstr>Three Sections:  Section Three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Suggestions for Writing a Great position Paper</dc:title>
  <dc:creator>Paula Himowitz</dc:creator>
  <cp:lastModifiedBy>Paula Himowitz</cp:lastModifiedBy>
  <cp:revision>16</cp:revision>
  <cp:lastPrinted>2022-05-25T22:54:06Z</cp:lastPrinted>
  <dcterms:created xsi:type="dcterms:W3CDTF">2022-05-24T21:18:04Z</dcterms:created>
  <dcterms:modified xsi:type="dcterms:W3CDTF">2022-05-26T18:43:28Z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